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1" autoAdjust="0"/>
    <p:restoredTop sz="94660"/>
  </p:normalViewPr>
  <p:slideViewPr>
    <p:cSldViewPr snapToGrid="0">
      <p:cViewPr>
        <p:scale>
          <a:sx n="60" d="100"/>
          <a:sy n="60" d="100"/>
        </p:scale>
        <p:origin x="450"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20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4" name="Footer Placeholder 3"/>
          <p:cNvSpPr>
            <a:spLocks noGrp="1"/>
          </p:cNvSpPr>
          <p:nvPr>
            <p:ph type="ftr" sz="quarter" idx="11"/>
          </p:nvPr>
        </p:nvSpPr>
        <p:spPr/>
        <p:txBody>
          <a:bodyPr/>
          <a:lstStyle/>
          <a:p>
            <a:endParaRPr lang="es-EC" dirty="0"/>
          </a:p>
        </p:txBody>
      </p:sp>
      <p:sp>
        <p:nvSpPr>
          <p:cNvPr id="5" name="Slide Number Placeholder 4"/>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3684703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280731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627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1316611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38599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1952092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2553970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438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123550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1838686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6" name="Footer Placeholder 5"/>
          <p:cNvSpPr>
            <a:spLocks noGrp="1"/>
          </p:cNvSpPr>
          <p:nvPr>
            <p:ph type="ftr" sz="quarter" idx="11"/>
          </p:nvPr>
        </p:nvSpPr>
        <p:spPr/>
        <p:txBody>
          <a:bodyPr/>
          <a:lstStyle/>
          <a:p>
            <a:endParaRPr lang="es-EC" dirty="0"/>
          </a:p>
        </p:txBody>
      </p:sp>
      <p:sp>
        <p:nvSpPr>
          <p:cNvPr id="7" name="Slide Number Placeholder 6"/>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2194744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8" name="Footer Placeholder 7"/>
          <p:cNvSpPr>
            <a:spLocks noGrp="1"/>
          </p:cNvSpPr>
          <p:nvPr>
            <p:ph type="ftr" sz="quarter" idx="11"/>
          </p:nvPr>
        </p:nvSpPr>
        <p:spPr/>
        <p:txBody>
          <a:bodyPr/>
          <a:lstStyle/>
          <a:p>
            <a:endParaRPr lang="es-EC" dirty="0"/>
          </a:p>
        </p:txBody>
      </p:sp>
      <p:sp>
        <p:nvSpPr>
          <p:cNvPr id="9" name="Slide Number Placeholder 8"/>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166796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4" name="Footer Placeholder 3"/>
          <p:cNvSpPr>
            <a:spLocks noGrp="1"/>
          </p:cNvSpPr>
          <p:nvPr>
            <p:ph type="ftr" sz="quarter" idx="11"/>
          </p:nvPr>
        </p:nvSpPr>
        <p:spPr/>
        <p:txBody>
          <a:bodyPr/>
          <a:lstStyle/>
          <a:p>
            <a:endParaRPr lang="es-EC" dirty="0"/>
          </a:p>
        </p:txBody>
      </p:sp>
      <p:sp>
        <p:nvSpPr>
          <p:cNvPr id="5" name="Slide Number Placeholder 4"/>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249463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3" name="Footer Placeholder 2"/>
          <p:cNvSpPr>
            <a:spLocks noGrp="1"/>
          </p:cNvSpPr>
          <p:nvPr>
            <p:ph type="ftr" sz="quarter" idx="11"/>
          </p:nvPr>
        </p:nvSpPr>
        <p:spPr/>
        <p:txBody>
          <a:bodyPr/>
          <a:lstStyle/>
          <a:p>
            <a:endParaRPr lang="es-EC" dirty="0"/>
          </a:p>
        </p:txBody>
      </p:sp>
      <p:sp>
        <p:nvSpPr>
          <p:cNvPr id="4" name="Slide Number Placeholder 3"/>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2970795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6" name="Footer Placeholder 5"/>
          <p:cNvSpPr>
            <a:spLocks noGrp="1"/>
          </p:cNvSpPr>
          <p:nvPr>
            <p:ph type="ftr" sz="quarter" idx="11"/>
          </p:nvPr>
        </p:nvSpPr>
        <p:spPr/>
        <p:txBody>
          <a:bodyPr/>
          <a:lstStyle/>
          <a:p>
            <a:endParaRPr lang="es-EC" dirty="0"/>
          </a:p>
        </p:txBody>
      </p:sp>
      <p:sp>
        <p:nvSpPr>
          <p:cNvPr id="7" name="Slide Number Placeholder 6"/>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133431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B4BDBBD-AD7E-47DA-8D82-BECAAEE04995}" type="datetimeFigureOut">
              <a:rPr lang="es-EC" smtClean="0"/>
              <a:t>28/02/2019</a:t>
            </a:fld>
            <a:endParaRPr lang="es-EC" dirty="0"/>
          </a:p>
        </p:txBody>
      </p:sp>
      <p:sp>
        <p:nvSpPr>
          <p:cNvPr id="6" name="Footer Placeholder 5"/>
          <p:cNvSpPr>
            <a:spLocks noGrp="1"/>
          </p:cNvSpPr>
          <p:nvPr>
            <p:ph type="ftr" sz="quarter" idx="11"/>
          </p:nvPr>
        </p:nvSpPr>
        <p:spPr/>
        <p:txBody>
          <a:bodyPr/>
          <a:lstStyle/>
          <a:p>
            <a:endParaRPr lang="es-EC" dirty="0"/>
          </a:p>
        </p:txBody>
      </p:sp>
      <p:sp>
        <p:nvSpPr>
          <p:cNvPr id="7" name="Slide Number Placeholder 6"/>
          <p:cNvSpPr>
            <a:spLocks noGrp="1"/>
          </p:cNvSpPr>
          <p:nvPr>
            <p:ph type="sldNum" sz="quarter" idx="12"/>
          </p:nvPr>
        </p:nvSpPr>
        <p:spPr/>
        <p:txBody>
          <a:bodyPr/>
          <a:lstStyle/>
          <a:p>
            <a:fld id="{F71D7A43-B7BB-4DE5-888E-88127D41E4CD}" type="slidenum">
              <a:rPr lang="es-EC" smtClean="0"/>
              <a:t>‹Nº›</a:t>
            </a:fld>
            <a:endParaRPr lang="es-EC" dirty="0"/>
          </a:p>
        </p:txBody>
      </p:sp>
    </p:spTree>
    <p:extLst>
      <p:ext uri="{BB962C8B-B14F-4D97-AF65-F5344CB8AC3E}">
        <p14:creationId xmlns:p14="http://schemas.microsoft.com/office/powerpoint/2010/main" val="402233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B4BDBBD-AD7E-47DA-8D82-BECAAEE04995}" type="datetimeFigureOut">
              <a:rPr lang="es-EC" smtClean="0"/>
              <a:t>28/02/2019</a:t>
            </a:fld>
            <a:endParaRPr lang="es-EC"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EC"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71D7A43-B7BB-4DE5-888E-88127D41E4CD}" type="slidenum">
              <a:rPr lang="es-EC" smtClean="0"/>
              <a:t>‹Nº›</a:t>
            </a:fld>
            <a:endParaRPr lang="es-EC" dirty="0"/>
          </a:p>
        </p:txBody>
      </p:sp>
    </p:spTree>
    <p:extLst>
      <p:ext uri="{BB962C8B-B14F-4D97-AF65-F5344CB8AC3E}">
        <p14:creationId xmlns:p14="http://schemas.microsoft.com/office/powerpoint/2010/main" val="323738593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7726" y="256674"/>
            <a:ext cx="10700084" cy="1796716"/>
          </a:xfrm>
        </p:spPr>
        <p:txBody>
          <a:bodyPr/>
          <a:lstStyle/>
          <a:p>
            <a:pPr algn="ctr"/>
            <a:r>
              <a:rPr lang="es-EC" b="1" cap="none"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INSITUTO TECNOLOGICO SUPERIOR RUMIÑAHUI</a:t>
            </a:r>
            <a:endParaRPr lang="es-EC" b="1" cap="non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Subtítulo 2"/>
          <p:cNvSpPr>
            <a:spLocks noGrp="1"/>
          </p:cNvSpPr>
          <p:nvPr>
            <p:ph type="subTitle" idx="1"/>
          </p:nvPr>
        </p:nvSpPr>
        <p:spPr>
          <a:xfrm>
            <a:off x="657726" y="2550695"/>
            <a:ext cx="10700084" cy="3288631"/>
          </a:xfrm>
        </p:spPr>
        <p:txBody>
          <a:bodyPr/>
          <a:lstStyle/>
          <a:p>
            <a:pPr algn="ctr"/>
            <a:r>
              <a:rPr lang="es-EC" sz="3600" dirty="0" smtClean="0">
                <a:ln w="0"/>
                <a:solidFill>
                  <a:schemeClr val="accent1"/>
                </a:solidFill>
                <a:effectLst>
                  <a:outerShdw blurRad="38100" dist="25400" dir="5400000" algn="ctr" rotWithShape="0">
                    <a:srgbClr val="6E747A">
                      <a:alpha val="43000"/>
                    </a:srgbClr>
                  </a:outerShdw>
                </a:effectLst>
              </a:rPr>
              <a:t>PROGRAMACION ORIENTADA A OBJETOS II</a:t>
            </a:r>
          </a:p>
          <a:p>
            <a:pPr algn="ctr"/>
            <a:endParaRPr lang="es-EC" sz="3600" dirty="0" smtClean="0">
              <a:ln w="0"/>
              <a:solidFill>
                <a:schemeClr val="accent1"/>
              </a:solidFill>
              <a:effectLst>
                <a:outerShdw blurRad="38100" dist="25400" dir="5400000" algn="ctr" rotWithShape="0">
                  <a:srgbClr val="6E747A">
                    <a:alpha val="43000"/>
                  </a:srgbClr>
                </a:outerShdw>
              </a:effectLst>
            </a:endParaRPr>
          </a:p>
          <a:p>
            <a:pPr algn="ctr"/>
            <a:r>
              <a:rPr lang="es-EC" sz="3600" b="1" spc="50" dirty="0" smtClean="0">
                <a:ln w="0"/>
                <a:solidFill>
                  <a:schemeClr val="bg2"/>
                </a:solidFill>
                <a:effectLst>
                  <a:innerShdw blurRad="63500" dist="50800" dir="13500000">
                    <a:srgbClr val="000000">
                      <a:alpha val="50000"/>
                    </a:srgbClr>
                  </a:innerShdw>
                </a:effectLst>
              </a:rPr>
              <a:t>WILMER BELENZACA</a:t>
            </a:r>
            <a:endParaRPr lang="es-EC" sz="3600"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947716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4212" y="176463"/>
            <a:ext cx="5010735" cy="818147"/>
          </a:xfrm>
        </p:spPr>
        <p:txBody>
          <a:bodyPr>
            <a:normAutofit fontScale="90000"/>
          </a:bodyPr>
          <a:lstStyle/>
          <a:p>
            <a:r>
              <a:rPr lang="es-EC" b="1" dirty="0"/>
              <a:t>Sintaxis de </a:t>
            </a:r>
            <a:r>
              <a:rPr lang="es-EC" b="1" dirty="0" smtClean="0"/>
              <a:t>Dart</a:t>
            </a:r>
            <a:endParaRPr lang="es-EC" dirty="0"/>
          </a:p>
        </p:txBody>
      </p:sp>
      <p:pic>
        <p:nvPicPr>
          <p:cNvPr id="4" name="Imagen 3"/>
          <p:cNvPicPr>
            <a:picLocks noChangeAspect="1"/>
          </p:cNvPicPr>
          <p:nvPr/>
        </p:nvPicPr>
        <p:blipFill rotWithShape="1">
          <a:blip r:embed="rId2"/>
          <a:srcRect l="9806" t="26476" r="40629" b="21436"/>
          <a:stretch/>
        </p:blipFill>
        <p:spPr>
          <a:xfrm>
            <a:off x="2288426" y="1026695"/>
            <a:ext cx="7866229" cy="5149516"/>
          </a:xfrm>
          <a:prstGeom prst="rect">
            <a:avLst/>
          </a:prstGeom>
        </p:spPr>
      </p:pic>
    </p:spTree>
    <p:extLst>
      <p:ext uri="{BB962C8B-B14F-4D97-AF65-F5344CB8AC3E}">
        <p14:creationId xmlns:p14="http://schemas.microsoft.com/office/powerpoint/2010/main" val="1938668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4212" y="256674"/>
            <a:ext cx="10769851" cy="1524000"/>
          </a:xfrm>
        </p:spPr>
        <p:txBody>
          <a:bodyPr>
            <a:normAutofit fontScale="90000"/>
          </a:bodyPr>
          <a:lstStyle/>
          <a:p>
            <a:r>
              <a:rPr lang="es-EC" b="1" dirty="0"/>
              <a:t>Flutter para desarrolladores Android, iOS y Xamarin.forms</a:t>
            </a:r>
            <a:endParaRPr lang="es-EC" dirty="0"/>
          </a:p>
        </p:txBody>
      </p:sp>
      <p:pic>
        <p:nvPicPr>
          <p:cNvPr id="4" name="Imagen 3"/>
          <p:cNvPicPr>
            <a:picLocks noChangeAspect="1"/>
          </p:cNvPicPr>
          <p:nvPr/>
        </p:nvPicPr>
        <p:blipFill rotWithShape="1">
          <a:blip r:embed="rId2"/>
          <a:srcRect l="46112" t="1536" r="1487" b="30044"/>
          <a:stretch/>
        </p:blipFill>
        <p:spPr>
          <a:xfrm>
            <a:off x="6256421" y="1780674"/>
            <a:ext cx="5935579" cy="4780547"/>
          </a:xfrm>
          <a:prstGeom prst="rect">
            <a:avLst/>
          </a:prstGeom>
        </p:spPr>
      </p:pic>
      <p:sp>
        <p:nvSpPr>
          <p:cNvPr id="3" name="Subtítulo 2"/>
          <p:cNvSpPr>
            <a:spLocks noGrp="1"/>
          </p:cNvSpPr>
          <p:nvPr>
            <p:ph type="subTitle" idx="1"/>
          </p:nvPr>
        </p:nvSpPr>
        <p:spPr>
          <a:xfrm>
            <a:off x="684211" y="1780675"/>
            <a:ext cx="5572210" cy="4780546"/>
          </a:xfrm>
        </p:spPr>
        <p:txBody>
          <a:bodyPr>
            <a:noAutofit/>
          </a:bodyPr>
          <a:lstStyle/>
          <a:p>
            <a:pPr algn="just"/>
            <a:r>
              <a:rPr lang="es-EC" sz="4000" dirty="0" smtClean="0">
                <a:latin typeface="Arial" panose="020B0604020202020204" pitchFamily="34" charset="0"/>
                <a:cs typeface="Arial" panose="020B0604020202020204" pitchFamily="34" charset="0"/>
              </a:rPr>
              <a:t>Android</a:t>
            </a:r>
            <a:endParaRPr lang="es-EC" sz="2400" dirty="0">
              <a:latin typeface="Arial" panose="020B0604020202020204" pitchFamily="34" charset="0"/>
              <a:cs typeface="Arial" panose="020B0604020202020204" pitchFamily="34" charset="0"/>
            </a:endParaRPr>
          </a:p>
          <a:p>
            <a:pPr algn="just"/>
            <a:r>
              <a:rPr lang="es-EC" sz="2400" dirty="0">
                <a:latin typeface="Arial" panose="020B0604020202020204" pitchFamily="34" charset="0"/>
                <a:cs typeface="Arial" panose="020B0604020202020204" pitchFamily="34" charset="0"/>
              </a:rPr>
              <a:t>Todo lo que tenemos en las interfaces de Android como: botones, textos, etiquetas, imágenes, etc., proviene (o es una instancia) de la clase padre View y todos estos elementos en su conjunto, al final, constituirán a su vez un View. El lenguaje de esquematización usado en Android para diseñar y definir la composición de las interfaces es XML.</a:t>
            </a:r>
          </a:p>
        </p:txBody>
      </p:sp>
    </p:spTree>
    <p:extLst>
      <p:ext uri="{BB962C8B-B14F-4D97-AF65-F5344CB8AC3E}">
        <p14:creationId xmlns:p14="http://schemas.microsoft.com/office/powerpoint/2010/main" val="33803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684211" y="1074824"/>
            <a:ext cx="5572210" cy="4780546"/>
          </a:xfrm>
        </p:spPr>
        <p:txBody>
          <a:bodyPr>
            <a:noAutofit/>
          </a:bodyPr>
          <a:lstStyle/>
          <a:p>
            <a:pPr algn="just"/>
            <a:r>
              <a:rPr lang="es-EC" sz="4000" dirty="0" smtClean="0">
                <a:latin typeface="Arial" panose="020B0604020202020204" pitchFamily="34" charset="0"/>
                <a:cs typeface="Arial" panose="020B0604020202020204" pitchFamily="34" charset="0"/>
              </a:rPr>
              <a:t>iOS</a:t>
            </a:r>
            <a:endParaRPr lang="es-EC" sz="4000" dirty="0">
              <a:latin typeface="Arial" panose="020B0604020202020204" pitchFamily="34" charset="0"/>
              <a:cs typeface="Arial" panose="020B0604020202020204" pitchFamily="34" charset="0"/>
            </a:endParaRPr>
          </a:p>
          <a:p>
            <a:pPr algn="just"/>
            <a:r>
              <a:rPr lang="es-EC" sz="2400" dirty="0">
                <a:latin typeface="Arial" panose="020B0604020202020204" pitchFamily="34" charset="0"/>
                <a:cs typeface="Arial" panose="020B0604020202020204" pitchFamily="34" charset="0"/>
              </a:rPr>
              <a:t>De manera similar, en iOS todo lo que tenemos en las interfaces como: botones, textos, etiquetas, etc., proviene (o es una instancia) de la clase principal </a:t>
            </a:r>
            <a:r>
              <a:rPr lang="es-EC" sz="2400" dirty="0" err="1">
                <a:latin typeface="Arial" panose="020B0604020202020204" pitchFamily="34" charset="0"/>
                <a:cs typeface="Arial" panose="020B0604020202020204" pitchFamily="34" charset="0"/>
              </a:rPr>
              <a:t>UIView</a:t>
            </a:r>
            <a:r>
              <a:rPr lang="es-EC" sz="2400" dirty="0">
                <a:latin typeface="Arial" panose="020B0604020202020204" pitchFamily="34" charset="0"/>
                <a:cs typeface="Arial" panose="020B0604020202020204" pitchFamily="34" charset="0"/>
              </a:rPr>
              <a:t>. Para la composición y diseño de las interfaces iOS cuenta con un entorno gráfico dedicado a esta tarea cuyo componente principal son los </a:t>
            </a:r>
            <a:r>
              <a:rPr lang="es-EC" sz="2400" dirty="0" err="1">
                <a:latin typeface="Arial" panose="020B0604020202020204" pitchFamily="34" charset="0"/>
                <a:cs typeface="Arial" panose="020B0604020202020204" pitchFamily="34" charset="0"/>
              </a:rPr>
              <a:t>Storyboards</a:t>
            </a:r>
            <a:r>
              <a:rPr lang="es-EC" sz="2400" dirty="0">
                <a:latin typeface="Arial" panose="020B0604020202020204" pitchFamily="34" charset="0"/>
                <a:cs typeface="Arial" panose="020B0604020202020204" pitchFamily="34" charset="0"/>
              </a:rPr>
              <a:t>.</a:t>
            </a:r>
          </a:p>
        </p:txBody>
      </p:sp>
      <p:pic>
        <p:nvPicPr>
          <p:cNvPr id="6" name="Imagen 5"/>
          <p:cNvPicPr>
            <a:picLocks noChangeAspect="1"/>
          </p:cNvPicPr>
          <p:nvPr/>
        </p:nvPicPr>
        <p:blipFill rotWithShape="1">
          <a:blip r:embed="rId2"/>
          <a:srcRect l="46424" t="1371" r="1052" b="30208"/>
          <a:stretch/>
        </p:blipFill>
        <p:spPr>
          <a:xfrm>
            <a:off x="6256421" y="1074824"/>
            <a:ext cx="6208295" cy="4780546"/>
          </a:xfrm>
          <a:prstGeom prst="rect">
            <a:avLst/>
          </a:prstGeom>
        </p:spPr>
      </p:pic>
    </p:spTree>
    <p:extLst>
      <p:ext uri="{BB962C8B-B14F-4D97-AF65-F5344CB8AC3E}">
        <p14:creationId xmlns:p14="http://schemas.microsoft.com/office/powerpoint/2010/main" val="560517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320842" y="609600"/>
            <a:ext cx="6304547" cy="5983704"/>
          </a:xfrm>
        </p:spPr>
        <p:txBody>
          <a:bodyPr>
            <a:noAutofit/>
          </a:bodyPr>
          <a:lstStyle/>
          <a:p>
            <a:r>
              <a:rPr lang="es-EC" sz="4000" dirty="0">
                <a:latin typeface="Arial" panose="020B0604020202020204" pitchFamily="34" charset="0"/>
                <a:cs typeface="Arial" panose="020B0604020202020204" pitchFamily="34" charset="0"/>
              </a:rPr>
              <a:t>Xamarin / </a:t>
            </a:r>
            <a:r>
              <a:rPr lang="es-EC" sz="4000" dirty="0" smtClean="0">
                <a:latin typeface="Arial" panose="020B0604020202020204" pitchFamily="34" charset="0"/>
                <a:cs typeface="Arial" panose="020B0604020202020204" pitchFamily="34" charset="0"/>
              </a:rPr>
              <a:t>Xamarin.Forms</a:t>
            </a:r>
            <a:endParaRPr lang="es-EC" sz="4000" dirty="0">
              <a:latin typeface="Arial" panose="020B0604020202020204" pitchFamily="34" charset="0"/>
              <a:cs typeface="Arial" panose="020B0604020202020204" pitchFamily="34" charset="0"/>
            </a:endParaRPr>
          </a:p>
          <a:p>
            <a:pPr algn="just"/>
            <a:r>
              <a:rPr lang="es-EC" sz="2800" dirty="0">
                <a:latin typeface="Arial" panose="020B0604020202020204" pitchFamily="34" charset="0"/>
                <a:cs typeface="Arial" panose="020B0604020202020204" pitchFamily="34" charset="0"/>
              </a:rPr>
              <a:t>En el ecosistema de desarrollo multiplataforma de Microsoft y .NET, Xamarin / Xamarin.Forms, los elementos que conforman las interfaces de las aplicaciones: botones, textos, imágenes, etc., son instancias de la clase base Element mientras que para el diseño y composición de la interfaz, el lenguaje de esquematización utilizado es XAML (derivado de XML).</a:t>
            </a:r>
          </a:p>
        </p:txBody>
      </p:sp>
      <p:pic>
        <p:nvPicPr>
          <p:cNvPr id="2" name="Imagen 1"/>
          <p:cNvPicPr>
            <a:picLocks noChangeAspect="1"/>
          </p:cNvPicPr>
          <p:nvPr/>
        </p:nvPicPr>
        <p:blipFill rotWithShape="1">
          <a:blip r:embed="rId2"/>
          <a:srcRect l="46793" t="1151" r="1176" b="29989"/>
          <a:stretch/>
        </p:blipFill>
        <p:spPr>
          <a:xfrm>
            <a:off x="6625389" y="978568"/>
            <a:ext cx="5566611" cy="5165558"/>
          </a:xfrm>
          <a:prstGeom prst="rect">
            <a:avLst/>
          </a:prstGeom>
        </p:spPr>
      </p:pic>
    </p:spTree>
    <p:extLst>
      <p:ext uri="{BB962C8B-B14F-4D97-AF65-F5344CB8AC3E}">
        <p14:creationId xmlns:p14="http://schemas.microsoft.com/office/powerpoint/2010/main" val="483798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4212" y="224589"/>
            <a:ext cx="10785893" cy="1716505"/>
          </a:xfrm>
        </p:spPr>
        <p:txBody>
          <a:bodyPr/>
          <a:lstStyle/>
          <a:p>
            <a:pPr algn="ctr"/>
            <a:r>
              <a:rPr lang="es-EC" b="1" dirty="0"/>
              <a:t>Programación Declarativa en Flutter</a:t>
            </a:r>
            <a:endParaRPr lang="es-EC" dirty="0"/>
          </a:p>
        </p:txBody>
      </p:sp>
      <p:sp>
        <p:nvSpPr>
          <p:cNvPr id="3" name="Subtítulo 2"/>
          <p:cNvSpPr>
            <a:spLocks noGrp="1"/>
          </p:cNvSpPr>
          <p:nvPr>
            <p:ph type="subTitle" idx="1"/>
          </p:nvPr>
        </p:nvSpPr>
        <p:spPr>
          <a:xfrm>
            <a:off x="684211" y="2277979"/>
            <a:ext cx="10785893" cy="2245894"/>
          </a:xfrm>
        </p:spPr>
        <p:txBody>
          <a:bodyPr>
            <a:normAutofit/>
          </a:bodyPr>
          <a:lstStyle/>
          <a:p>
            <a:pPr algn="just"/>
            <a:r>
              <a:rPr lang="es-EC" sz="2800" dirty="0">
                <a:latin typeface="Arial" panose="020B0604020202020204" pitchFamily="34" charset="0"/>
                <a:cs typeface="Arial" panose="020B0604020202020204" pitchFamily="34" charset="0"/>
              </a:rPr>
              <a:t>El estilo de programación que utiliza </a:t>
            </a:r>
            <a:r>
              <a:rPr lang="es-EC" sz="2800" b="1" dirty="0">
                <a:latin typeface="Arial" panose="020B0604020202020204" pitchFamily="34" charset="0"/>
                <a:cs typeface="Arial" panose="020B0604020202020204" pitchFamily="34" charset="0"/>
              </a:rPr>
              <a:t>Flutter</a:t>
            </a:r>
            <a:r>
              <a:rPr lang="es-EC" sz="2800" dirty="0">
                <a:latin typeface="Arial" panose="020B0604020202020204" pitchFamily="34" charset="0"/>
                <a:cs typeface="Arial" panose="020B0604020202020204" pitchFamily="34" charset="0"/>
              </a:rPr>
              <a:t> se llama </a:t>
            </a:r>
            <a:r>
              <a:rPr lang="es-EC" sz="2800" b="1" dirty="0">
                <a:latin typeface="Arial" panose="020B0604020202020204" pitchFamily="34" charset="0"/>
                <a:cs typeface="Arial" panose="020B0604020202020204" pitchFamily="34" charset="0"/>
              </a:rPr>
              <a:t>Programación Declarativa</a:t>
            </a:r>
            <a:r>
              <a:rPr lang="es-EC" sz="2800" dirty="0">
                <a:latin typeface="Arial" panose="020B0604020202020204" pitchFamily="34" charset="0"/>
                <a:cs typeface="Arial" panose="020B0604020202020204" pitchFamily="34" charset="0"/>
              </a:rPr>
              <a:t>, inspirado en el estilo de programación de </a:t>
            </a:r>
            <a:r>
              <a:rPr lang="es-EC" sz="2800" b="1" dirty="0">
                <a:latin typeface="Arial" panose="020B0604020202020204" pitchFamily="34" charset="0"/>
                <a:cs typeface="Arial" panose="020B0604020202020204" pitchFamily="34" charset="0"/>
              </a:rPr>
              <a:t>React</a:t>
            </a:r>
            <a:r>
              <a:rPr lang="es-EC" sz="2800" dirty="0">
                <a:latin typeface="Arial" panose="020B0604020202020204" pitchFamily="34" charset="0"/>
                <a:cs typeface="Arial" panose="020B0604020202020204" pitchFamily="34" charset="0"/>
              </a:rPr>
              <a:t> y que va de la mano con el paradigma de </a:t>
            </a:r>
            <a:r>
              <a:rPr lang="es-EC" sz="2800" b="1" dirty="0">
                <a:latin typeface="Arial" panose="020B0604020202020204" pitchFamily="34" charset="0"/>
                <a:cs typeface="Arial" panose="020B0604020202020204" pitchFamily="34" charset="0"/>
              </a:rPr>
              <a:t>Programación Funcional</a:t>
            </a:r>
            <a:r>
              <a:rPr lang="es-EC" sz="2800" dirty="0">
                <a:latin typeface="Arial" panose="020B0604020202020204" pitchFamily="34" charset="0"/>
                <a:cs typeface="Arial" panose="020B0604020202020204" pitchFamily="34" charset="0"/>
              </a:rPr>
              <a:t>.</a:t>
            </a:r>
            <a:endParaRPr lang="es-EC"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4861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930442" y="641684"/>
            <a:ext cx="10331116" cy="5743074"/>
          </a:xfrm>
        </p:spPr>
        <p:txBody>
          <a:bodyPr>
            <a:noAutofit/>
          </a:bodyPr>
          <a:lstStyle/>
          <a:p>
            <a:pPr algn="just"/>
            <a:r>
              <a:rPr lang="es-EC" sz="2400" dirty="0">
                <a:latin typeface="Arial" panose="020B0604020202020204" pitchFamily="34" charset="0"/>
                <a:cs typeface="Arial" panose="020B0604020202020204" pitchFamily="34" charset="0"/>
              </a:rPr>
              <a:t>Existen dos tipos de </a:t>
            </a:r>
            <a:r>
              <a:rPr lang="es-EC" sz="2400" i="1" dirty="0">
                <a:latin typeface="Arial" panose="020B0604020202020204" pitchFamily="34" charset="0"/>
                <a:cs typeface="Arial" panose="020B0604020202020204" pitchFamily="34" charset="0"/>
              </a:rPr>
              <a:t>estilos de programación</a:t>
            </a:r>
            <a:r>
              <a:rPr lang="es-EC" sz="2400" dirty="0">
                <a:latin typeface="Arial" panose="020B0604020202020204" pitchFamily="34" charset="0"/>
                <a:cs typeface="Arial" panose="020B0604020202020204" pitchFamily="34" charset="0"/>
              </a:rPr>
              <a:t>:</a:t>
            </a:r>
          </a:p>
          <a:p>
            <a:pPr algn="just"/>
            <a:r>
              <a:rPr lang="es-EC" sz="2400" b="1" dirty="0">
                <a:latin typeface="Arial" panose="020B0604020202020204" pitchFamily="34" charset="0"/>
                <a:cs typeface="Arial" panose="020B0604020202020204" pitchFamily="34" charset="0"/>
              </a:rPr>
              <a:t>Programación Imperativa</a:t>
            </a:r>
            <a:r>
              <a:rPr lang="es-EC" sz="2400" dirty="0">
                <a:latin typeface="Arial" panose="020B0604020202020204" pitchFamily="34" charset="0"/>
                <a:cs typeface="Arial" panose="020B0604020202020204" pitchFamily="34" charset="0"/>
              </a:rPr>
              <a:t>: es el estilo de programación que más se utiliza en lenguajes de programación tradicionales como Lenguaje C, Java, PHP o JavaScript. En general la programación imperativa se fundamenta en el uso de métodos de clases que reciben parámetros o argumentos sencillos para realizar tareas específicas.</a:t>
            </a:r>
          </a:p>
          <a:p>
            <a:pPr algn="just"/>
            <a:r>
              <a:rPr lang="es-EC" sz="2400" b="1" dirty="0">
                <a:latin typeface="Arial" panose="020B0604020202020204" pitchFamily="34" charset="0"/>
                <a:cs typeface="Arial" panose="020B0604020202020204" pitchFamily="34" charset="0"/>
              </a:rPr>
              <a:t>Programación Declarativa</a:t>
            </a:r>
            <a:r>
              <a:rPr lang="es-EC" sz="2400" dirty="0">
                <a:latin typeface="Arial" panose="020B0604020202020204" pitchFamily="34" charset="0"/>
                <a:cs typeface="Arial" panose="020B0604020202020204" pitchFamily="34" charset="0"/>
              </a:rPr>
              <a:t>: este estilo de programación utiliza como parámetros estructuras un poco más complejas formadas por datos compuestos, objetos, pares propiedad-valor, etc. que en cierta forma es más fácil de leer y más comprensible para el desarrollador. Este estilo de programación es el que usa </a:t>
            </a:r>
            <a:r>
              <a:rPr lang="es-EC" sz="2400" b="1" dirty="0">
                <a:latin typeface="Arial" panose="020B0604020202020204" pitchFamily="34" charset="0"/>
                <a:cs typeface="Arial" panose="020B0604020202020204" pitchFamily="34" charset="0"/>
              </a:rPr>
              <a:t>Flutter</a:t>
            </a:r>
            <a:r>
              <a:rPr lang="es-EC" sz="2400" dirty="0">
                <a:latin typeface="Arial" panose="020B0604020202020204" pitchFamily="34" charset="0"/>
                <a:cs typeface="Arial" panose="020B0604020202020204" pitchFamily="34" charset="0"/>
              </a:rPr>
              <a:t>.</a:t>
            </a:r>
          </a:p>
          <a:p>
            <a:pPr algn="just"/>
            <a:r>
              <a:rPr lang="es-EC" sz="2400" dirty="0">
                <a:latin typeface="Arial" panose="020B0604020202020204" pitchFamily="34" charset="0"/>
                <a:cs typeface="Arial" panose="020B0604020202020204" pitchFamily="34" charset="0"/>
              </a:rPr>
              <a:t>Básicamente ambos estilos de programación hacen lo mismo, producen los mismos resultados, su diferencia radica esencialmente en la legibilidad y la organización del código</a:t>
            </a:r>
            <a:r>
              <a:rPr lang="es-EC" sz="2800" dirty="0">
                <a:latin typeface="Arial" panose="020B0604020202020204" pitchFamily="34" charset="0"/>
                <a:cs typeface="Arial" panose="020B0604020202020204" pitchFamily="34" charset="0"/>
              </a:rPr>
              <a:t>.</a:t>
            </a:r>
          </a:p>
          <a:p>
            <a:pPr algn="just"/>
            <a:endParaRPr lang="es-EC"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298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4210" y="176462"/>
            <a:ext cx="10753809" cy="1652337"/>
          </a:xfrm>
        </p:spPr>
        <p:txBody>
          <a:bodyPr/>
          <a:lstStyle/>
          <a:p>
            <a:pPr algn="ctr"/>
            <a:r>
              <a:rPr lang="en-US" b="1" dirty="0"/>
              <a:t>Flutter Widgets: Container, Text, Icon, Row</a:t>
            </a:r>
            <a:endParaRPr lang="es-EC" dirty="0"/>
          </a:p>
        </p:txBody>
      </p:sp>
      <p:sp>
        <p:nvSpPr>
          <p:cNvPr id="3" name="Subtítulo 2"/>
          <p:cNvSpPr>
            <a:spLocks noGrp="1"/>
          </p:cNvSpPr>
          <p:nvPr>
            <p:ph type="subTitle" idx="1"/>
          </p:nvPr>
        </p:nvSpPr>
        <p:spPr>
          <a:xfrm>
            <a:off x="684211" y="1828799"/>
            <a:ext cx="10753809" cy="4555959"/>
          </a:xfrm>
        </p:spPr>
        <p:txBody>
          <a:bodyPr>
            <a:noAutofit/>
          </a:bodyPr>
          <a:lstStyle/>
          <a:p>
            <a:pPr algn="just"/>
            <a:r>
              <a:rPr lang="es-EC" sz="2800" dirty="0">
                <a:latin typeface="Arial" panose="020B0604020202020204" pitchFamily="34" charset="0"/>
                <a:cs typeface="Arial" panose="020B0604020202020204" pitchFamily="34" charset="0"/>
              </a:rPr>
              <a:t>Ahora que ya tenemos el análisis de la interfaz de nuestro proyecto, conoceremos el primer grupo de widgets que nos ofrece Flutter y con el que iremos dando forma a nuestra aplicación</a:t>
            </a:r>
            <a:r>
              <a:rPr lang="es-EC" sz="2800" dirty="0" smtClean="0">
                <a:latin typeface="Arial" panose="020B0604020202020204" pitchFamily="34" charset="0"/>
                <a:cs typeface="Arial" panose="020B0604020202020204" pitchFamily="34" charset="0"/>
              </a:rPr>
              <a:t>.</a:t>
            </a:r>
            <a:endParaRPr lang="es-EC" sz="2800" dirty="0">
              <a:latin typeface="Arial" panose="020B0604020202020204" pitchFamily="34" charset="0"/>
              <a:cs typeface="Arial" panose="020B0604020202020204" pitchFamily="34" charset="0"/>
            </a:endParaRPr>
          </a:p>
          <a:p>
            <a:pPr algn="just"/>
            <a:r>
              <a:rPr lang="es-EC" sz="2800" b="1" dirty="0" err="1">
                <a:latin typeface="Arial" panose="020B0604020202020204" pitchFamily="34" charset="0"/>
                <a:cs typeface="Arial" panose="020B0604020202020204" pitchFamily="34" charset="0"/>
              </a:rPr>
              <a:t>Container</a:t>
            </a:r>
            <a:r>
              <a:rPr lang="es-EC" sz="2800" b="1" dirty="0">
                <a:latin typeface="Arial" panose="020B0604020202020204" pitchFamily="34" charset="0"/>
                <a:cs typeface="Arial" panose="020B0604020202020204" pitchFamily="34" charset="0"/>
              </a:rPr>
              <a:t>:</a:t>
            </a:r>
            <a:r>
              <a:rPr lang="es-EC" sz="2800" dirty="0">
                <a:latin typeface="Arial" panose="020B0604020202020204" pitchFamily="34" charset="0"/>
                <a:cs typeface="Arial" panose="020B0604020202020204" pitchFamily="34" charset="0"/>
              </a:rPr>
              <a:t> como su nombre lo indica, es un contenedor que nos permite agrupar u organizar internamente otros widgets.</a:t>
            </a:r>
          </a:p>
          <a:p>
            <a:pPr algn="just"/>
            <a:r>
              <a:rPr lang="es-EC" sz="2800" b="1" dirty="0">
                <a:latin typeface="Arial" panose="020B0604020202020204" pitchFamily="34" charset="0"/>
                <a:cs typeface="Arial" panose="020B0604020202020204" pitchFamily="34" charset="0"/>
              </a:rPr>
              <a:t>Text:</a:t>
            </a:r>
            <a:r>
              <a:rPr lang="es-EC" sz="2800" dirty="0">
                <a:latin typeface="Arial" panose="020B0604020202020204" pitchFamily="34" charset="0"/>
                <a:cs typeface="Arial" panose="020B0604020202020204" pitchFamily="34" charset="0"/>
              </a:rPr>
              <a:t> se utiliza para mostrar textos simples.</a:t>
            </a:r>
          </a:p>
          <a:p>
            <a:pPr algn="just"/>
            <a:r>
              <a:rPr lang="es-EC" sz="2800" b="1" dirty="0" err="1">
                <a:latin typeface="Arial" panose="020B0604020202020204" pitchFamily="34" charset="0"/>
                <a:cs typeface="Arial" panose="020B0604020202020204" pitchFamily="34" charset="0"/>
              </a:rPr>
              <a:t>Icon</a:t>
            </a:r>
            <a:r>
              <a:rPr lang="es-EC" sz="2800" b="1" dirty="0">
                <a:latin typeface="Arial" panose="020B0604020202020204" pitchFamily="34" charset="0"/>
                <a:cs typeface="Arial" panose="020B0604020202020204" pitchFamily="34" charset="0"/>
              </a:rPr>
              <a:t>:</a:t>
            </a:r>
            <a:r>
              <a:rPr lang="es-EC" sz="2800" dirty="0">
                <a:latin typeface="Arial" panose="020B0604020202020204" pitchFamily="34" charset="0"/>
                <a:cs typeface="Arial" panose="020B0604020202020204" pitchFamily="34" charset="0"/>
              </a:rPr>
              <a:t> se utiliza para incluir iconos predefinidos en la interfaz.</a:t>
            </a:r>
          </a:p>
          <a:p>
            <a:pPr algn="just"/>
            <a:r>
              <a:rPr lang="es-EC" sz="2800" b="1" dirty="0" err="1">
                <a:latin typeface="Arial" panose="020B0604020202020204" pitchFamily="34" charset="0"/>
                <a:cs typeface="Arial" panose="020B0604020202020204" pitchFamily="34" charset="0"/>
              </a:rPr>
              <a:t>Row</a:t>
            </a:r>
            <a:r>
              <a:rPr lang="es-EC" sz="2800" b="1" dirty="0">
                <a:latin typeface="Arial" panose="020B0604020202020204" pitchFamily="34" charset="0"/>
                <a:cs typeface="Arial" panose="020B0604020202020204" pitchFamily="34" charset="0"/>
              </a:rPr>
              <a:t>:</a:t>
            </a:r>
            <a:r>
              <a:rPr lang="es-EC" sz="2800" dirty="0">
                <a:latin typeface="Arial" panose="020B0604020202020204" pitchFamily="34" charset="0"/>
                <a:cs typeface="Arial" panose="020B0604020202020204" pitchFamily="34" charset="0"/>
              </a:rPr>
              <a:t> es un contenedor en el que los elementos internos se organizan de forma horizontal y seguidos unos de otros.</a:t>
            </a:r>
          </a:p>
        </p:txBody>
      </p:sp>
    </p:spTree>
    <p:extLst>
      <p:ext uri="{BB962C8B-B14F-4D97-AF65-F5344CB8AC3E}">
        <p14:creationId xmlns:p14="http://schemas.microsoft.com/office/powerpoint/2010/main" val="362098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208295" cy="3080084"/>
          </a:xfrm>
          <a:prstGeom prst="rect">
            <a:avLst/>
          </a:prstGeom>
        </p:spPr>
      </p:pic>
      <p:pic>
        <p:nvPicPr>
          <p:cNvPr id="7176" name="Picture 8"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295" y="1"/>
            <a:ext cx="5983705" cy="30800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sultado de imagen para FLU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0085"/>
            <a:ext cx="6208295" cy="377791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Resultado de imagen para FLU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294" y="3080085"/>
            <a:ext cx="5983705" cy="377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66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FLU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127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4212" y="352926"/>
            <a:ext cx="5427830" cy="914400"/>
          </a:xfrm>
        </p:spPr>
        <p:txBody>
          <a:bodyPr/>
          <a:lstStyle/>
          <a:p>
            <a:pPr algn="just"/>
            <a:r>
              <a:rPr lang="es-EC" b="1" dirty="0"/>
              <a:t>¿Qué es Flutter?</a:t>
            </a:r>
            <a:endParaRPr lang="es-EC" dirty="0"/>
          </a:p>
        </p:txBody>
      </p:sp>
      <p:sp>
        <p:nvSpPr>
          <p:cNvPr id="3" name="Subtítulo 2"/>
          <p:cNvSpPr>
            <a:spLocks noGrp="1"/>
          </p:cNvSpPr>
          <p:nvPr>
            <p:ph type="subTitle" idx="1"/>
          </p:nvPr>
        </p:nvSpPr>
        <p:spPr>
          <a:xfrm>
            <a:off x="684211" y="1524001"/>
            <a:ext cx="10785893" cy="4668252"/>
          </a:xfrm>
        </p:spPr>
        <p:txBody>
          <a:bodyPr>
            <a:normAutofit/>
          </a:bodyPr>
          <a:lstStyle/>
          <a:p>
            <a:pPr algn="just"/>
            <a:r>
              <a:rPr lang="es-EC" sz="3200" b="1" dirty="0">
                <a:latin typeface="Arial" panose="020B0604020202020204" pitchFamily="34" charset="0"/>
                <a:cs typeface="Arial" panose="020B0604020202020204" pitchFamily="34" charset="0"/>
              </a:rPr>
              <a:t>Flutter</a:t>
            </a:r>
            <a:r>
              <a:rPr lang="es-EC" sz="3200" dirty="0">
                <a:latin typeface="Arial" panose="020B0604020202020204" pitchFamily="34" charset="0"/>
                <a:cs typeface="Arial" panose="020B0604020202020204" pitchFamily="34" charset="0"/>
              </a:rPr>
              <a:t> es un </a:t>
            </a:r>
            <a:r>
              <a:rPr lang="es-EC" sz="3200" i="1" dirty="0">
                <a:latin typeface="Arial" panose="020B0604020202020204" pitchFamily="34" charset="0"/>
                <a:cs typeface="Arial" panose="020B0604020202020204" pitchFamily="34" charset="0"/>
              </a:rPr>
              <a:t>SDK</a:t>
            </a:r>
            <a:r>
              <a:rPr lang="es-EC" sz="3200" dirty="0">
                <a:latin typeface="Arial" panose="020B0604020202020204" pitchFamily="34" charset="0"/>
                <a:cs typeface="Arial" panose="020B0604020202020204" pitchFamily="34" charset="0"/>
              </a:rPr>
              <a:t> creado por </a:t>
            </a:r>
            <a:r>
              <a:rPr lang="es-EC" sz="3200" i="1" dirty="0">
                <a:latin typeface="Arial" panose="020B0604020202020204" pitchFamily="34" charset="0"/>
                <a:cs typeface="Arial" panose="020B0604020202020204" pitchFamily="34" charset="0"/>
              </a:rPr>
              <a:t>Google</a:t>
            </a:r>
            <a:r>
              <a:rPr lang="es-EC" sz="3200" dirty="0">
                <a:latin typeface="Arial" panose="020B0604020202020204" pitchFamily="34" charset="0"/>
                <a:cs typeface="Arial" panose="020B0604020202020204" pitchFamily="34" charset="0"/>
              </a:rPr>
              <a:t>, pensado para desarrollar aplicaciones nativas (</a:t>
            </a:r>
            <a:r>
              <a:rPr lang="es-EC" sz="3200" i="1" dirty="0">
                <a:latin typeface="Arial" panose="020B0604020202020204" pitchFamily="34" charset="0"/>
                <a:cs typeface="Arial" panose="020B0604020202020204" pitchFamily="34" charset="0"/>
              </a:rPr>
              <a:t>cross platform</a:t>
            </a:r>
            <a:r>
              <a:rPr lang="es-EC" sz="3200" dirty="0">
                <a:latin typeface="Arial" panose="020B0604020202020204" pitchFamily="34" charset="0"/>
                <a:cs typeface="Arial" panose="020B0604020202020204" pitchFamily="34" charset="0"/>
              </a:rPr>
              <a:t>) para iOS y Android.</a:t>
            </a:r>
          </a:p>
          <a:p>
            <a:pPr algn="just"/>
            <a:r>
              <a:rPr lang="es-EC" sz="3200" dirty="0">
                <a:latin typeface="Arial" panose="020B0604020202020204" pitchFamily="34" charset="0"/>
                <a:cs typeface="Arial" panose="020B0604020202020204" pitchFamily="34" charset="0"/>
              </a:rPr>
              <a:t>El principal objetivo de </a:t>
            </a:r>
            <a:r>
              <a:rPr lang="es-EC" sz="3200" b="1" dirty="0">
                <a:latin typeface="Arial" panose="020B0604020202020204" pitchFamily="34" charset="0"/>
                <a:cs typeface="Arial" panose="020B0604020202020204" pitchFamily="34" charset="0"/>
              </a:rPr>
              <a:t>Flutter</a:t>
            </a:r>
            <a:r>
              <a:rPr lang="es-EC" sz="3200" dirty="0">
                <a:latin typeface="Arial" panose="020B0604020202020204" pitchFamily="34" charset="0"/>
                <a:cs typeface="Arial" panose="020B0604020202020204" pitchFamily="34" charset="0"/>
              </a:rPr>
              <a:t> es el diseño de interfaces móviles; sin embargo, esta basado en un lenguaje de programación que permite compartir código fuente para ambas plataformas, lo que facilita el aprovechamiento de la lógica del negocio como un elemento común.</a:t>
            </a:r>
          </a:p>
          <a:p>
            <a:endParaRPr lang="es-EC" dirty="0"/>
          </a:p>
        </p:txBody>
      </p:sp>
    </p:spTree>
    <p:extLst>
      <p:ext uri="{BB962C8B-B14F-4D97-AF65-F5344CB8AC3E}">
        <p14:creationId xmlns:p14="http://schemas.microsoft.com/office/powerpoint/2010/main" val="330071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684211" y="1443790"/>
            <a:ext cx="10785893" cy="3785936"/>
          </a:xfrm>
        </p:spPr>
        <p:txBody>
          <a:bodyPr>
            <a:normAutofit/>
          </a:bodyPr>
          <a:lstStyle/>
          <a:p>
            <a:pPr algn="just"/>
            <a:r>
              <a:rPr lang="es-EC" sz="3200" dirty="0">
                <a:latin typeface="Arial" panose="020B0604020202020204" pitchFamily="34" charset="0"/>
                <a:cs typeface="Arial" panose="020B0604020202020204" pitchFamily="34" charset="0"/>
              </a:rPr>
              <a:t>Flutter utiliza </a:t>
            </a:r>
            <a:r>
              <a:rPr lang="es-EC" sz="3200" b="1" dirty="0">
                <a:latin typeface="Arial" panose="020B0604020202020204" pitchFamily="34" charset="0"/>
                <a:cs typeface="Arial" panose="020B0604020202020204" pitchFamily="34" charset="0"/>
              </a:rPr>
              <a:t>Dart</a:t>
            </a:r>
            <a:r>
              <a:rPr lang="es-EC" sz="3200" dirty="0">
                <a:latin typeface="Arial" panose="020B0604020202020204" pitchFamily="34" charset="0"/>
                <a:cs typeface="Arial" panose="020B0604020202020204" pitchFamily="34" charset="0"/>
              </a:rPr>
              <a:t>, un lenguaje de programación también creado por </a:t>
            </a:r>
            <a:r>
              <a:rPr lang="es-EC" sz="3200" i="1" dirty="0">
                <a:latin typeface="Arial" panose="020B0604020202020204" pitchFamily="34" charset="0"/>
                <a:cs typeface="Arial" panose="020B0604020202020204" pitchFamily="34" charset="0"/>
              </a:rPr>
              <a:t>Google</a:t>
            </a:r>
            <a:r>
              <a:rPr lang="es-EC" sz="3200" dirty="0">
                <a:latin typeface="Arial" panose="020B0604020202020204" pitchFamily="34" charset="0"/>
                <a:cs typeface="Arial" panose="020B0604020202020204" pitchFamily="34" charset="0"/>
              </a:rPr>
              <a:t> y que estaría orientado no solo al desarrollo de aplicaciones móviles sino también de aplicaciones web, incluso se espera que Flutter sea el </a:t>
            </a:r>
            <a:r>
              <a:rPr lang="es-EC" sz="3200" dirty="0" err="1">
                <a:latin typeface="Arial" panose="020B0604020202020204" pitchFamily="34" charset="0"/>
                <a:cs typeface="Arial" panose="020B0604020202020204" pitchFamily="34" charset="0"/>
              </a:rPr>
              <a:t>framework</a:t>
            </a:r>
            <a:r>
              <a:rPr lang="es-EC" sz="3200" dirty="0">
                <a:latin typeface="Arial" panose="020B0604020202020204" pitchFamily="34" charset="0"/>
                <a:cs typeface="Arial" panose="020B0604020202020204" pitchFamily="34" charset="0"/>
              </a:rPr>
              <a:t> principal para el desarrollo de aplicaciones para </a:t>
            </a:r>
            <a:r>
              <a:rPr lang="es-EC" sz="3200" b="1" dirty="0" err="1">
                <a:latin typeface="Arial" panose="020B0604020202020204" pitchFamily="34" charset="0"/>
                <a:cs typeface="Arial" panose="020B0604020202020204" pitchFamily="34" charset="0"/>
              </a:rPr>
              <a:t>Fuschia</a:t>
            </a:r>
            <a:r>
              <a:rPr lang="es-EC" sz="3200" dirty="0">
                <a:latin typeface="Arial" panose="020B0604020202020204" pitchFamily="34" charset="0"/>
                <a:cs typeface="Arial" panose="020B0604020202020204" pitchFamily="34" charset="0"/>
              </a:rPr>
              <a:t>, el nuevo OS en el que </a:t>
            </a:r>
            <a:r>
              <a:rPr lang="es-EC" sz="3200" i="1" dirty="0">
                <a:latin typeface="Arial" panose="020B0604020202020204" pitchFamily="34" charset="0"/>
                <a:cs typeface="Arial" panose="020B0604020202020204" pitchFamily="34" charset="0"/>
              </a:rPr>
              <a:t>Google</a:t>
            </a:r>
            <a:r>
              <a:rPr lang="es-EC" sz="3200" dirty="0">
                <a:latin typeface="Arial" panose="020B0604020202020204" pitchFamily="34" charset="0"/>
                <a:cs typeface="Arial" panose="020B0604020202020204" pitchFamily="34" charset="0"/>
              </a:rPr>
              <a:t> se encuentra trabajando.</a:t>
            </a:r>
            <a:endParaRPr lang="es-EC"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899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6424" b="29769"/>
          <a:stretch/>
        </p:blipFill>
        <p:spPr>
          <a:xfrm>
            <a:off x="0" y="0"/>
            <a:ext cx="12192000" cy="6858000"/>
          </a:xfrm>
          <a:prstGeom prst="rect">
            <a:avLst/>
          </a:prstGeom>
        </p:spPr>
      </p:pic>
    </p:spTree>
    <p:extLst>
      <p:ext uri="{BB962C8B-B14F-4D97-AF65-F5344CB8AC3E}">
        <p14:creationId xmlns:p14="http://schemas.microsoft.com/office/powerpoint/2010/main" val="239683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46178" r="354" b="28454"/>
          <a:stretch/>
        </p:blipFill>
        <p:spPr>
          <a:xfrm>
            <a:off x="0" y="0"/>
            <a:ext cx="12192000" cy="6858000"/>
          </a:xfrm>
          <a:prstGeom prst="rect">
            <a:avLst/>
          </a:prstGeom>
        </p:spPr>
      </p:pic>
    </p:spTree>
    <p:extLst>
      <p:ext uri="{BB962C8B-B14F-4D97-AF65-F5344CB8AC3E}">
        <p14:creationId xmlns:p14="http://schemas.microsoft.com/office/powerpoint/2010/main" val="4180769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46548" r="312" b="29331"/>
          <a:stretch/>
        </p:blipFill>
        <p:spPr>
          <a:xfrm>
            <a:off x="0" y="0"/>
            <a:ext cx="12192000" cy="6858000"/>
          </a:xfrm>
          <a:prstGeom prst="rect">
            <a:avLst/>
          </a:prstGeom>
        </p:spPr>
      </p:pic>
    </p:spTree>
    <p:extLst>
      <p:ext uri="{BB962C8B-B14F-4D97-AF65-F5344CB8AC3E}">
        <p14:creationId xmlns:p14="http://schemas.microsoft.com/office/powerpoint/2010/main" val="69476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4212" y="352927"/>
            <a:ext cx="3984041" cy="786063"/>
          </a:xfrm>
        </p:spPr>
        <p:txBody>
          <a:bodyPr>
            <a:normAutofit fontScale="90000"/>
          </a:bodyPr>
          <a:lstStyle/>
          <a:p>
            <a:r>
              <a:rPr lang="es-EC" b="1" dirty="0"/>
              <a:t>Dart</a:t>
            </a:r>
            <a:endParaRPr lang="es-EC" dirty="0"/>
          </a:p>
        </p:txBody>
      </p:sp>
      <p:sp>
        <p:nvSpPr>
          <p:cNvPr id="3" name="Subtítulo 2"/>
          <p:cNvSpPr>
            <a:spLocks noGrp="1"/>
          </p:cNvSpPr>
          <p:nvPr>
            <p:ph type="subTitle" idx="1"/>
          </p:nvPr>
        </p:nvSpPr>
        <p:spPr>
          <a:xfrm>
            <a:off x="684212" y="1443789"/>
            <a:ext cx="10882146" cy="4908885"/>
          </a:xfrm>
        </p:spPr>
        <p:txBody>
          <a:bodyPr>
            <a:noAutofit/>
          </a:bodyPr>
          <a:lstStyle/>
          <a:p>
            <a:pPr algn="just"/>
            <a:r>
              <a:rPr lang="es-EC" sz="2800" b="1" dirty="0">
                <a:latin typeface="Arial" panose="020B0604020202020204" pitchFamily="34" charset="0"/>
                <a:cs typeface="Arial" panose="020B0604020202020204" pitchFamily="34" charset="0"/>
              </a:rPr>
              <a:t>Dart</a:t>
            </a:r>
            <a:r>
              <a:rPr lang="es-EC" sz="2800" dirty="0">
                <a:latin typeface="Arial" panose="020B0604020202020204" pitchFamily="34" charset="0"/>
                <a:cs typeface="Arial" panose="020B0604020202020204" pitchFamily="34" charset="0"/>
              </a:rPr>
              <a:t> es el lenguaje de programación que usa </a:t>
            </a:r>
            <a:r>
              <a:rPr lang="es-EC" sz="2800" b="1" dirty="0">
                <a:latin typeface="Arial" panose="020B0604020202020204" pitchFamily="34" charset="0"/>
                <a:cs typeface="Arial" panose="020B0604020202020204" pitchFamily="34" charset="0"/>
              </a:rPr>
              <a:t>Flutter</a:t>
            </a:r>
            <a:r>
              <a:rPr lang="es-EC" sz="2800" dirty="0">
                <a:latin typeface="Arial" panose="020B0604020202020204" pitchFamily="34" charset="0"/>
                <a:cs typeface="Arial" panose="020B0604020202020204" pitchFamily="34" charset="0"/>
              </a:rPr>
              <a:t> para operar. Es un lenguaje de programación que usa el paradigma de Programación Orientada a Objetos (OOP). Ha sido creado por Google y es considerado por algunos como “el lenguaje de programación del futuro” por su versatilidad de uso.</a:t>
            </a:r>
          </a:p>
          <a:p>
            <a:pPr algn="just"/>
            <a:r>
              <a:rPr lang="es-EC" sz="2800" b="1" dirty="0">
                <a:latin typeface="Arial" panose="020B0604020202020204" pitchFamily="34" charset="0"/>
                <a:cs typeface="Arial" panose="020B0604020202020204" pitchFamily="34" charset="0"/>
              </a:rPr>
              <a:t>Dart</a:t>
            </a:r>
            <a:r>
              <a:rPr lang="es-EC" sz="2800" dirty="0">
                <a:latin typeface="Arial" panose="020B0604020202020204" pitchFamily="34" charset="0"/>
                <a:cs typeface="Arial" panose="020B0604020202020204" pitchFamily="34" charset="0"/>
              </a:rPr>
              <a:t> se puede usar en dispositivos móviles con Flutter; en el desarrollo web, a través de un </a:t>
            </a:r>
            <a:r>
              <a:rPr lang="es-EC" sz="2800" i="1" dirty="0" err="1">
                <a:latin typeface="Arial" panose="020B0604020202020204" pitchFamily="34" charset="0"/>
                <a:cs typeface="Arial" panose="020B0604020202020204" pitchFamily="34" charset="0"/>
              </a:rPr>
              <a:t>framework</a:t>
            </a:r>
            <a:r>
              <a:rPr lang="es-EC" sz="2800" dirty="0">
                <a:latin typeface="Arial" panose="020B0604020202020204" pitchFamily="34" charset="0"/>
                <a:cs typeface="Arial" panose="020B0604020202020204" pitchFamily="34" charset="0"/>
              </a:rPr>
              <a:t> para el desarrollo </a:t>
            </a:r>
            <a:r>
              <a:rPr lang="es-EC" sz="2800" i="1" dirty="0" err="1">
                <a:latin typeface="Arial" panose="020B0604020202020204" pitchFamily="34" charset="0"/>
                <a:cs typeface="Arial" panose="020B0604020202020204" pitchFamily="34" charset="0"/>
              </a:rPr>
              <a:t>frontend</a:t>
            </a:r>
            <a:r>
              <a:rPr lang="es-EC" sz="2800" dirty="0">
                <a:latin typeface="Arial" panose="020B0604020202020204" pitchFamily="34" charset="0"/>
                <a:cs typeface="Arial" panose="020B0604020202020204" pitchFamily="34" charset="0"/>
              </a:rPr>
              <a:t> con JavaScript llamado </a:t>
            </a:r>
            <a:r>
              <a:rPr lang="es-EC" sz="2800" b="1" dirty="0" err="1">
                <a:latin typeface="Arial" panose="020B0604020202020204" pitchFamily="34" charset="0"/>
                <a:cs typeface="Arial" panose="020B0604020202020204" pitchFamily="34" charset="0"/>
              </a:rPr>
              <a:t>AngularDart</a:t>
            </a:r>
            <a:r>
              <a:rPr lang="es-EC" sz="2800" dirty="0">
                <a:latin typeface="Arial" panose="020B0604020202020204" pitchFamily="34" charset="0"/>
                <a:cs typeface="Arial" panose="020B0604020202020204" pitchFamily="34" charset="0"/>
              </a:rPr>
              <a:t>, que es una combinación con Angular; e incluso se puede usar en desarrollo </a:t>
            </a:r>
            <a:r>
              <a:rPr lang="es-EC" sz="2800" i="1" dirty="0" err="1">
                <a:latin typeface="Arial" panose="020B0604020202020204" pitchFamily="34" charset="0"/>
                <a:cs typeface="Arial" panose="020B0604020202020204" pitchFamily="34" charset="0"/>
              </a:rPr>
              <a:t>backend</a:t>
            </a:r>
            <a:r>
              <a:rPr lang="es-EC" sz="2800" dirty="0">
                <a:latin typeface="Arial" panose="020B0604020202020204" pitchFamily="34" charset="0"/>
                <a:cs typeface="Arial" panose="020B0604020202020204" pitchFamily="34" charset="0"/>
              </a:rPr>
              <a:t> a través de </a:t>
            </a:r>
            <a:r>
              <a:rPr lang="es-EC" sz="2800" i="1" dirty="0" err="1">
                <a:latin typeface="Arial" panose="020B0604020202020204" pitchFamily="34" charset="0"/>
                <a:cs typeface="Arial" panose="020B0604020202020204" pitchFamily="34" charset="0"/>
              </a:rPr>
              <a:t>frameworks</a:t>
            </a:r>
            <a:r>
              <a:rPr lang="es-EC" sz="2800" dirty="0">
                <a:latin typeface="Arial" panose="020B0604020202020204" pitchFamily="34" charset="0"/>
                <a:cs typeface="Arial" panose="020B0604020202020204" pitchFamily="34" charset="0"/>
              </a:rPr>
              <a:t> para </a:t>
            </a:r>
            <a:r>
              <a:rPr lang="es-EC" sz="2800" i="1" dirty="0">
                <a:latin typeface="Arial" panose="020B0604020202020204" pitchFamily="34" charset="0"/>
                <a:cs typeface="Arial" panose="020B0604020202020204" pitchFamily="34" charset="0"/>
              </a:rPr>
              <a:t>HTTP servers</a:t>
            </a:r>
            <a:r>
              <a:rPr lang="es-EC" sz="2800" dirty="0">
                <a:latin typeface="Arial" panose="020B0604020202020204" pitchFamily="34" charset="0"/>
                <a:cs typeface="Arial" panose="020B0604020202020204" pitchFamily="34" charset="0"/>
              </a:rPr>
              <a:t> como </a:t>
            </a:r>
            <a:r>
              <a:rPr lang="es-EC" sz="2800" b="1" dirty="0" err="1">
                <a:latin typeface="Arial" panose="020B0604020202020204" pitchFamily="34" charset="0"/>
                <a:cs typeface="Arial" panose="020B0604020202020204" pitchFamily="34" charset="0"/>
              </a:rPr>
              <a:t>Aqueduct</a:t>
            </a:r>
            <a:r>
              <a:rPr lang="es-EC" sz="2800" dirty="0" smtClean="0">
                <a:latin typeface="Arial" panose="020B0604020202020204" pitchFamily="34" charset="0"/>
                <a:cs typeface="Arial" panose="020B0604020202020204" pitchFamily="34" charset="0"/>
              </a:rPr>
              <a:t>.</a:t>
            </a:r>
            <a:endParaRPr lang="es-EC"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7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45807" t="2686" r="1052" b="28893"/>
          <a:stretch/>
        </p:blipFill>
        <p:spPr>
          <a:xfrm>
            <a:off x="0" y="0"/>
            <a:ext cx="12192000" cy="6858000"/>
          </a:xfrm>
          <a:prstGeom prst="rect">
            <a:avLst/>
          </a:prstGeom>
        </p:spPr>
      </p:pic>
    </p:spTree>
    <p:extLst>
      <p:ext uri="{BB962C8B-B14F-4D97-AF65-F5344CB8AC3E}">
        <p14:creationId xmlns:p14="http://schemas.microsoft.com/office/powerpoint/2010/main" val="782843755"/>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117</TotalTime>
  <Words>354</Words>
  <Application>Microsoft Office PowerPoint</Application>
  <PresentationFormat>Panorámica</PresentationFormat>
  <Paragraphs>31</Paragraphs>
  <Slides>17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Arial</vt:lpstr>
      <vt:lpstr>Century Gothic</vt:lpstr>
      <vt:lpstr>Wingdings 3</vt:lpstr>
      <vt:lpstr>Sector</vt:lpstr>
      <vt:lpstr>INSITUTO TECNOLOGICO SUPERIOR RUMIÑAHUI</vt:lpstr>
      <vt:lpstr>Presentación de PowerPoint</vt:lpstr>
      <vt:lpstr>¿Qué es Flutter?</vt:lpstr>
      <vt:lpstr>Presentación de PowerPoint</vt:lpstr>
      <vt:lpstr>Presentación de PowerPoint</vt:lpstr>
      <vt:lpstr>Presentación de PowerPoint</vt:lpstr>
      <vt:lpstr>Presentación de PowerPoint</vt:lpstr>
      <vt:lpstr>Dart</vt:lpstr>
      <vt:lpstr>Presentación de PowerPoint</vt:lpstr>
      <vt:lpstr>Sintaxis de Dart</vt:lpstr>
      <vt:lpstr>Flutter para desarrolladores Android, iOS y Xamarin.forms</vt:lpstr>
      <vt:lpstr>Presentación de PowerPoint</vt:lpstr>
      <vt:lpstr>Presentación de PowerPoint</vt:lpstr>
      <vt:lpstr>Programación Declarativa en Flutter</vt:lpstr>
      <vt:lpstr>Presentación de PowerPoint</vt:lpstr>
      <vt:lpstr>Flutter Widgets: Container, Text, Icon, Row</vt:lpstr>
      <vt:lpstr>Presentación de PowerPoint</vt:lpstr>
    </vt:vector>
  </TitlesOfParts>
  <Company>User1</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INSITUTO TECNOLOGICO SUPERIOR RUMIÑAHUI</dc:title>
  <dc:creator>WIN8</dc:creator>
  <cp:lastModifiedBy>WIN8</cp:lastModifiedBy>
  <cp:revision>22</cp:revision>
  <dcterms:created xsi:type="dcterms:W3CDTF">2019-02-28T15:06:28Z</dcterms:created>
  <dcterms:modified xsi:type="dcterms:W3CDTF">2019-02-28T17:04:03Z</dcterms:modified>
</cp:coreProperties>
</file>